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62" r:id="rId3"/>
    <p:sldId id="366" r:id="rId4"/>
    <p:sldId id="392" r:id="rId5"/>
    <p:sldId id="364" r:id="rId6"/>
    <p:sldId id="374" r:id="rId7"/>
    <p:sldId id="378" r:id="rId8"/>
    <p:sldId id="370" r:id="rId9"/>
    <p:sldId id="376" r:id="rId10"/>
    <p:sldId id="393" r:id="rId11"/>
    <p:sldId id="395" r:id="rId12"/>
    <p:sldId id="386" r:id="rId13"/>
    <p:sldId id="396" r:id="rId14"/>
    <p:sldId id="284" r:id="rId15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082"/>
    <a:srgbClr val="D7AE6B"/>
    <a:srgbClr val="CEB173"/>
    <a:srgbClr val="055967"/>
    <a:srgbClr val="009180"/>
    <a:srgbClr val="DDAC96"/>
    <a:srgbClr val="4F6A36"/>
    <a:srgbClr val="012C65"/>
    <a:srgbClr val="CCE9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/>
  </p:normalViewPr>
  <p:slideViewPr>
    <p:cSldViewPr>
      <p:cViewPr>
        <p:scale>
          <a:sx n="125" d="100"/>
          <a:sy n="125" d="100"/>
        </p:scale>
        <p:origin x="252" y="8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 smtClean="0">
                <a:solidFill>
                  <a:srgbClr val="067082"/>
                </a:solidFill>
              </a:rPr>
              <a:t>Результат рассмотрения 2023</a:t>
            </a:r>
            <a:endParaRPr lang="ru-RU" sz="1400" dirty="0">
              <a:solidFill>
                <a:srgbClr val="067082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не принято-19</c:v>
                </c:pt>
                <c:pt idx="1">
                  <c:v>прекращение-7</c:v>
                </c:pt>
                <c:pt idx="2">
                  <c:v>отказ в уд.-25 </c:v>
                </c:pt>
                <c:pt idx="3">
                  <c:v>удовлетворение-46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7</c:v>
                </c:pt>
                <c:pt idx="2">
                  <c:v>25</c:v>
                </c:pt>
                <c:pt idx="3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 smtClean="0">
                <a:solidFill>
                  <a:srgbClr val="067082"/>
                </a:solidFill>
              </a:rPr>
              <a:t>Результат рассмотрения 2022</a:t>
            </a:r>
            <a:endParaRPr lang="ru-RU" sz="1400" dirty="0">
              <a:solidFill>
                <a:srgbClr val="067082"/>
              </a:solidFill>
            </a:endParaRPr>
          </a:p>
        </c:rich>
      </c:tx>
      <c:layout>
        <c:manualLayout>
          <c:xMode val="edge"/>
          <c:yMode val="edge"/>
          <c:x val="0.13423701878796723"/>
          <c:y val="5.2504983839214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не принято-13</c:v>
                </c:pt>
                <c:pt idx="1">
                  <c:v>прекращение-7 </c:v>
                </c:pt>
                <c:pt idx="2">
                  <c:v>отказ в уд.-43  </c:v>
                </c:pt>
                <c:pt idx="3">
                  <c:v>удовлетворение-65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7</c:v>
                </c:pt>
                <c:pt idx="2">
                  <c:v>43</c:v>
                </c:pt>
                <c:pt idx="3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115503470212529E-2"/>
          <c:y val="0.76148102089532987"/>
          <c:w val="0.811835337282514"/>
          <c:h val="0.207015988801141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rgbClr val="067082"/>
                </a:solidFill>
              </a:rPr>
              <a:t>Результат рассмотрения</a:t>
            </a:r>
            <a:endParaRPr lang="ru-RU" dirty="0">
              <a:solidFill>
                <a:srgbClr val="067082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не принято-1</c:v>
                </c:pt>
                <c:pt idx="1">
                  <c:v>прекращение-12</c:v>
                </c:pt>
                <c:pt idx="2">
                  <c:v>отказ в уд.-33  </c:v>
                </c:pt>
                <c:pt idx="3">
                  <c:v>удовлетворение-5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12</c:v>
                </c:pt>
                <c:pt idx="2">
                  <c:v>33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EE29F-2E24-4C32-B57A-D8F7282D4E0A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CC1D0-5845-4C1C-83D6-FA38CB387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55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C1D0-5845-4C1C-83D6-FA38CB387A3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20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3" Type="http://schemas.openxmlformats.org/officeDocument/2006/relationships/image" Target="../media/image44.svg"/><Relationship Id="rId7" Type="http://schemas.openxmlformats.org/officeDocument/2006/relationships/image" Target="../media/image93.svg"/><Relationship Id="rId12" Type="http://schemas.openxmlformats.org/officeDocument/2006/relationships/image" Target="../media/image98.svg"/><Relationship Id="rId2" Type="http://schemas.openxmlformats.org/officeDocument/2006/relationships/image" Target="../media/image12.png"/><Relationship Id="rId16" Type="http://schemas.openxmlformats.org/officeDocument/2006/relationships/image" Target="../media/image10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46.svg"/><Relationship Id="rId15" Type="http://schemas.openxmlformats.org/officeDocument/2006/relationships/image" Target="../media/image20.png"/><Relationship Id="rId10" Type="http://schemas.openxmlformats.org/officeDocument/2006/relationships/image" Target="../media/image17.gif"/><Relationship Id="rId4" Type="http://schemas.openxmlformats.org/officeDocument/2006/relationships/image" Target="../media/image13.png"/><Relationship Id="rId9" Type="http://schemas.openxmlformats.org/officeDocument/2006/relationships/image" Target="../media/image16.gif"/><Relationship Id="rId14" Type="http://schemas.openxmlformats.org/officeDocument/2006/relationships/image" Target="../media/image10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-2633364"/>
            <a:ext cx="7660011" cy="794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51520" y="4803998"/>
            <a:ext cx="1440160" cy="45719"/>
          </a:xfrm>
          <a:prstGeom prst="rect">
            <a:avLst/>
          </a:prstGeom>
          <a:solidFill>
            <a:srgbClr val="067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6708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5486"/>
            <a:ext cx="3215359" cy="13476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2139702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надзорная деятельность ФАС России в сфере тарифного регулирования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43466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yriad Pro" pitchFamily="34" charset="0"/>
              </a:rPr>
              <a:t>01</a:t>
            </a:r>
            <a:r>
              <a:rPr lang="ru-RU" dirty="0" smtClean="0">
                <a:latin typeface="Myriad Pro" pitchFamily="34" charset="0"/>
              </a:rPr>
              <a:t>.</a:t>
            </a:r>
            <a:r>
              <a:rPr lang="ru-RU" dirty="0" smtClean="0">
                <a:latin typeface="Myriad Pro" pitchFamily="34" charset="0"/>
              </a:rPr>
              <a:t>11</a:t>
            </a:r>
            <a:r>
              <a:rPr lang="ru-RU" dirty="0" smtClean="0">
                <a:latin typeface="Myriad Pro" pitchFamily="34" charset="0"/>
              </a:rPr>
              <a:t>.</a:t>
            </a:r>
            <a:r>
              <a:rPr lang="en-US" dirty="0" smtClean="0">
                <a:latin typeface="Myriad Pro" pitchFamily="34" charset="0"/>
              </a:rPr>
              <a:t>2023</a:t>
            </a:r>
            <a:endParaRPr lang="ru-RU" dirty="0"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62C43E-E0BC-484E-B0BD-C856E1D96D27}"/>
              </a:ext>
            </a:extLst>
          </p:cNvPr>
          <p:cNvSpPr txBox="1"/>
          <p:nvPr/>
        </p:nvSpPr>
        <p:spPr>
          <a:xfrm>
            <a:off x="3563888" y="4203833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Воронин Алексей Сергеевич -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 регионального тарифного регулирования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748730"/>
            <a:ext cx="209550" cy="858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23478"/>
            <a:ext cx="873249" cy="4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90AD1F57-7FD8-4C53-9535-1E1D2C8D47B2}"/>
              </a:ext>
            </a:extLst>
          </p:cNvPr>
          <p:cNvSpPr txBox="1">
            <a:spLocks/>
          </p:cNvSpPr>
          <p:nvPr/>
        </p:nvSpPr>
        <p:spPr>
          <a:xfrm>
            <a:off x="-180528" y="123478"/>
            <a:ext cx="7920880" cy="66937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501E98"/>
              </a:buClr>
              <a:buSzPts val="3000"/>
            </a:pPr>
            <a:r>
              <a:rPr lang="ru-RU" sz="2000" dirty="0" smtClean="0">
                <a:solidFill>
                  <a:srgbClr val="067082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Новые подходы в контрольной деятельности в 2023 году</a:t>
            </a:r>
            <a:endParaRPr lang="ru-RU" sz="2000" dirty="0">
              <a:solidFill>
                <a:srgbClr val="067082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836ACB1-456D-F1DC-CDB0-083D4DA06156}"/>
              </a:ext>
            </a:extLst>
          </p:cNvPr>
          <p:cNvSpPr/>
          <p:nvPr/>
        </p:nvSpPr>
        <p:spPr>
          <a:xfrm>
            <a:off x="467544" y="738862"/>
            <a:ext cx="5804340" cy="669377"/>
          </a:xfrm>
          <a:prstGeom prst="rect">
            <a:avLst/>
          </a:prstGeom>
          <a:ln>
            <a:solidFill>
              <a:srgbClr val="E1025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67082"/>
                </a:solidFill>
              </a:rPr>
              <a:t>Существенная доля проверок проводится по инициативе, либо с участием правоохранительных органов.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F711AB7-F897-3D22-4E85-2C9537E7EDDB}"/>
              </a:ext>
            </a:extLst>
          </p:cNvPr>
          <p:cNvSpPr/>
          <p:nvPr/>
        </p:nvSpPr>
        <p:spPr>
          <a:xfrm>
            <a:off x="474059" y="1514152"/>
            <a:ext cx="5797825" cy="1681888"/>
          </a:xfrm>
          <a:prstGeom prst="rect">
            <a:avLst/>
          </a:prstGeom>
          <a:ln>
            <a:solidFill>
              <a:srgbClr val="06708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67082"/>
                </a:solidFill>
              </a:rPr>
              <a:t>Большинство контрольных мероприятий проводится в форме наблюдения за соблюдением обязательных требований без непосредственного взаимодействия с подконтрольным лицом. В ходе наблюдения проверяются отдельные  технико-экономические показатели, по которым ФАС России усматривает риски нарушения обязательных требований. 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778FD05-948E-45BD-6B51-37E14FCB9C75}"/>
              </a:ext>
            </a:extLst>
          </p:cNvPr>
          <p:cNvSpPr/>
          <p:nvPr/>
        </p:nvSpPr>
        <p:spPr>
          <a:xfrm>
            <a:off x="474059" y="3301953"/>
            <a:ext cx="5797825" cy="1681888"/>
          </a:xfrm>
          <a:prstGeom prst="rect">
            <a:avLst/>
          </a:prstGeom>
          <a:ln>
            <a:solidFill>
              <a:srgbClr val="D7AE6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67082"/>
                </a:solidFill>
              </a:rPr>
              <a:t>Расширен предмет плановых и внеплановых проверок. Теперь ФАС России проверяет:</a:t>
            </a:r>
          </a:p>
          <a:p>
            <a:pPr algn="ctr"/>
            <a:r>
              <a:rPr lang="ru-RU" sz="1400" dirty="0">
                <a:solidFill>
                  <a:srgbClr val="067082"/>
                </a:solidFill>
              </a:rPr>
              <a:t>- специальную надбавку к тарифу на транспортировку газа;</a:t>
            </a:r>
          </a:p>
          <a:p>
            <a:pPr algn="ctr"/>
            <a:r>
              <a:rPr lang="ru-RU" sz="1400" dirty="0">
                <a:solidFill>
                  <a:srgbClr val="067082"/>
                </a:solidFill>
              </a:rPr>
              <a:t>- соответствие регулируемых организаций критериям сетевых (транзитных, теплоснабжающих) организаций;</a:t>
            </a:r>
          </a:p>
          <a:p>
            <a:pPr algn="ctr"/>
            <a:r>
              <a:rPr lang="ru-RU" sz="1400" dirty="0">
                <a:solidFill>
                  <a:srgbClr val="067082"/>
                </a:solidFill>
              </a:rPr>
              <a:t>- предельные (индикативные) уровни цен в ценовых зонах теплоснабжения.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4CE8691-C982-D19E-62B1-6D3EC7B5AE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37" y="1164984"/>
            <a:ext cx="3259029" cy="325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748730"/>
            <a:ext cx="209550" cy="858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23478"/>
            <a:ext cx="873249" cy="4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90AD1F57-7FD8-4C53-9535-1E1D2C8D47B2}"/>
              </a:ext>
            </a:extLst>
          </p:cNvPr>
          <p:cNvSpPr txBox="1">
            <a:spLocks/>
          </p:cNvSpPr>
          <p:nvPr/>
        </p:nvSpPr>
        <p:spPr>
          <a:xfrm>
            <a:off x="438191" y="-6654"/>
            <a:ext cx="7844296" cy="66937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rgbClr val="501E98"/>
              </a:buClr>
              <a:buSzPts val="3000"/>
            </a:pPr>
            <a:r>
              <a:rPr lang="ru-RU" sz="2000" b="1" dirty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Мониторинг соблюдения законодательства в сфере обращения с ТКО</a:t>
            </a:r>
            <a:endParaRPr lang="ru-RU" sz="2000" dirty="0">
              <a:solidFill>
                <a:srgbClr val="067082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2215" y="4112641"/>
            <a:ext cx="8660100" cy="830995"/>
          </a:xfrm>
          <a:prstGeom prst="rect">
            <a:avLst/>
          </a:prstGeom>
          <a:noFill/>
          <a:ln>
            <a:solidFill>
              <a:srgbClr val="D7AE6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По выявленным признакам нарушений ФАС России</a:t>
            </a:r>
            <a:r>
              <a:rPr kumimoji="0" lang="ru-RU" sz="16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составляет отчеты о наблюдении за соблюдением обязательных требований. В дальнейшем данные вопросы будут вынесены на Комиссию ФАС России в целях принятия решения о выдаче предписания. </a:t>
            </a:r>
            <a:endParaRPr kumimoji="0" lang="ru-RU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8274" y="690235"/>
            <a:ext cx="8628462" cy="584773"/>
          </a:xfrm>
          <a:prstGeom prst="rect">
            <a:avLst/>
          </a:prstGeom>
          <a:solidFill>
            <a:srgbClr val="D7AE6B"/>
          </a:solidFill>
          <a:ln>
            <a:solidFill>
              <a:srgbClr val="D7AE6B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Президентом РФ поручено усилить контроль экономической обоснованности тарифов в сфере обращения с ТКО (поручение от 08.08.2023 № Пр-1364) </a:t>
            </a:r>
            <a:endParaRPr kumimoji="0" lang="ru-RU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6F711AB7-F897-3D22-4E85-2C9537E7EDDB}"/>
              </a:ext>
            </a:extLst>
          </p:cNvPr>
          <p:cNvSpPr/>
          <p:nvPr/>
        </p:nvSpPr>
        <p:spPr>
          <a:xfrm>
            <a:off x="414999" y="1348228"/>
            <a:ext cx="2140777" cy="2663682"/>
          </a:xfrm>
          <a:prstGeom prst="rect">
            <a:avLst/>
          </a:prstGeom>
          <a:ln>
            <a:solidFill>
              <a:srgbClr val="06708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Указанная работа ведется ФАС России совместно с Генеральной прокуратурой, </a:t>
            </a:r>
            <a:r>
              <a:rPr lang="ru-RU" sz="1600" dirty="0" err="1">
                <a:solidFill>
                  <a:schemeClr val="tx1"/>
                </a:solidFill>
              </a:rPr>
              <a:t>Росфинмониторингом</a:t>
            </a:r>
            <a:r>
              <a:rPr lang="ru-RU" sz="1600" dirty="0">
                <a:solidFill>
                  <a:schemeClr val="tx1"/>
                </a:solidFill>
              </a:rPr>
              <a:t> и иными правоохранительными органами</a:t>
            </a:r>
            <a:endParaRPr lang="ru-RU" sz="1600" dirty="0">
              <a:solidFill>
                <a:schemeClr val="tx1"/>
              </a:solidFill>
              <a:sym typeface="Calibri"/>
            </a:endParaRPr>
          </a:p>
          <a:p>
            <a:pPr algn="ctr"/>
            <a:endParaRPr lang="ru-RU" sz="1400" dirty="0">
              <a:solidFill>
                <a:srgbClr val="067082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6F711AB7-F897-3D22-4E85-2C9537E7EDDB}"/>
              </a:ext>
            </a:extLst>
          </p:cNvPr>
          <p:cNvSpPr/>
          <p:nvPr/>
        </p:nvSpPr>
        <p:spPr>
          <a:xfrm>
            <a:off x="2586980" y="1350902"/>
            <a:ext cx="4706793" cy="2661008"/>
          </a:xfrm>
          <a:prstGeom prst="rect">
            <a:avLst/>
          </a:prstGeom>
          <a:ln>
            <a:solidFill>
              <a:srgbClr val="06708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ФАС России проведена аналитическая работа в части обоснованности определения региональными органами тарифного регулирования расходов на транспортирование ТКО.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В ходе анализа рассматривались основные показатели объема и массы ТКО, а также взаимосвязь с ними расходов на транспортирование ТКО, учтенных при установлении тарифов   </a:t>
            </a:r>
            <a:endParaRPr lang="ru-RU" sz="1600" dirty="0">
              <a:solidFill>
                <a:schemeClr val="tx1"/>
              </a:solidFill>
              <a:sym typeface="Calibri"/>
            </a:endParaRPr>
          </a:p>
          <a:p>
            <a:pPr algn="ctr"/>
            <a:endParaRPr lang="ru-RU" sz="1400" dirty="0">
              <a:solidFill>
                <a:srgbClr val="067082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F711AB7-F897-3D22-4E85-2C9537E7EDDB}"/>
              </a:ext>
            </a:extLst>
          </p:cNvPr>
          <p:cNvSpPr/>
          <p:nvPr/>
        </p:nvSpPr>
        <p:spPr>
          <a:xfrm>
            <a:off x="7342529" y="1348228"/>
            <a:ext cx="1693967" cy="2663682"/>
          </a:xfrm>
          <a:prstGeom prst="rect">
            <a:avLst/>
          </a:prstGeom>
          <a:ln>
            <a:solidFill>
              <a:srgbClr val="06708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В результате определены </a:t>
            </a:r>
            <a:r>
              <a:rPr lang="ru-RU" sz="1600" b="1" dirty="0">
                <a:solidFill>
                  <a:schemeClr val="tx1"/>
                </a:solidFill>
              </a:rPr>
              <a:t>23 субъекта РФ</a:t>
            </a:r>
            <a:r>
              <a:rPr lang="ru-RU" sz="1600" dirty="0">
                <a:solidFill>
                  <a:schemeClr val="tx1"/>
                </a:solidFill>
              </a:rPr>
              <a:t>, где по мнению ФАС России имеются признаки нарушений при установлении тарифов на обращение с ТКО</a:t>
            </a:r>
            <a:endParaRPr lang="ru-RU" sz="1600" dirty="0">
              <a:solidFill>
                <a:schemeClr val="tx1"/>
              </a:solidFill>
              <a:sym typeface="Calibri"/>
            </a:endParaRPr>
          </a:p>
          <a:p>
            <a:pPr algn="ctr"/>
            <a:endParaRPr lang="ru-RU" sz="1400" dirty="0">
              <a:solidFill>
                <a:srgbClr val="067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3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748730"/>
            <a:ext cx="209550" cy="858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23478"/>
            <a:ext cx="873249" cy="4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39552" y="9744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67082"/>
                </a:solidFill>
                <a:latin typeface="+mj-lt"/>
                <a:cs typeface="Times New Roman" panose="02020603050405020304" pitchFamily="18" charset="0"/>
              </a:rPr>
              <a:t>Отсутствие учета результатов проведенных контрольных (надзорных) мероприятий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88224" y="890225"/>
            <a:ext cx="218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Важно!</a:t>
            </a:r>
            <a:endParaRPr lang="ru-RU" sz="14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3385" y="3446450"/>
            <a:ext cx="95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Однако!</a:t>
            </a:r>
            <a:endParaRPr lang="ru-RU" sz="14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319" y="3807611"/>
            <a:ext cx="44610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При определении расходов на транспортирование ТКО на 2023 год орган регулирования определял их от плановых экономически необоснованных расходов на транспортирование ТКО на 2022 год, </a:t>
            </a:r>
            <a:r>
              <a:rPr lang="ru-RU" sz="1400" b="1" dirty="0" smtClean="0">
                <a:solidFill>
                  <a:srgbClr val="2D938E"/>
                </a:solidFill>
                <a:cs typeface="Times New Roman" panose="02020603050405020304" pitchFamily="18" charset="0"/>
              </a:rPr>
              <a:t>не принимая во внимание результаты исключения по 2022 году</a:t>
            </a:r>
            <a:endParaRPr lang="ru-RU" sz="1400" b="1" dirty="0">
              <a:solidFill>
                <a:srgbClr val="2D938E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083" y="781423"/>
            <a:ext cx="44801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smtClean="0">
                <a:solidFill>
                  <a:srgbClr val="2D93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Выявлено:</a:t>
            </a:r>
            <a:r>
              <a:rPr lang="ru-RU" sz="1400" dirty="0" smtClean="0">
                <a:solidFill>
                  <a:srgbClr val="2D93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Плановые расходы на транспортирование ТКО на 2022 год,  учтенные органом регулирования в тарифах региональных операторов, экономически не обоснованы и подлежат частичному исключению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995" y="2500752"/>
            <a:ext cx="4561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smtClean="0">
                <a:solidFill>
                  <a:srgbClr val="2D93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Действия органа регулирования:</a:t>
            </a: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Экономически необоснованные расходы на транспортирование ТКО на 2022 год исключены из состава НВВ региональных операторов на 2023 год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462315" y="2028916"/>
            <a:ext cx="453102" cy="433908"/>
          </a:xfrm>
          <a:prstGeom prst="downArrow">
            <a:avLst/>
          </a:prstGeom>
          <a:solidFill>
            <a:srgbClr val="2D938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88669" y="1406013"/>
            <a:ext cx="4158641" cy="1918991"/>
          </a:xfrm>
          <a:prstGeom prst="roundRect">
            <a:avLst/>
          </a:prstGeom>
          <a:gradFill flip="none" rotWithShape="1">
            <a:gsLst>
              <a:gs pos="0">
                <a:srgbClr val="2D938E">
                  <a:tint val="66000"/>
                  <a:satMod val="160000"/>
                </a:srgbClr>
              </a:gs>
              <a:gs pos="50000">
                <a:srgbClr val="2D938E">
                  <a:tint val="44500"/>
                  <a:satMod val="160000"/>
                </a:srgbClr>
              </a:gs>
              <a:gs pos="100000">
                <a:srgbClr val="2D938E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kern="0" dirty="0" smtClean="0">
                <a:solidFill>
                  <a:srgbClr val="2D938E"/>
                </a:solidFill>
                <a:ea typeface="Times New Roman" panose="02020603050405020304" pitchFamily="18" charset="0"/>
              </a:rPr>
              <a:t>Не допускать </a:t>
            </a:r>
            <a:r>
              <a:rPr lang="ru-RU" sz="1400" kern="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повторных </a:t>
            </a:r>
            <a:r>
              <a:rPr lang="ru-RU" sz="14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нарушений по прошлым периодам регулирования при принятии новых тарифных </a:t>
            </a:r>
            <a:r>
              <a:rPr lang="ru-RU" sz="1400" kern="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решений;</a:t>
            </a:r>
          </a:p>
          <a:p>
            <a:pPr algn="ctr">
              <a:defRPr/>
            </a:pPr>
            <a:endParaRPr lang="ru-RU" sz="1400" kern="0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ru-RU" sz="1400" kern="0" dirty="0" smtClean="0">
                <a:solidFill>
                  <a:srgbClr val="000000"/>
                </a:solidFill>
              </a:rPr>
              <a:t>Исключая экономически необоснованные затраты</a:t>
            </a:r>
            <a:r>
              <a:rPr lang="ru-RU" sz="1400" kern="0" dirty="0">
                <a:solidFill>
                  <a:srgbClr val="000000"/>
                </a:solidFill>
              </a:rPr>
              <a:t>, </a:t>
            </a:r>
            <a:r>
              <a:rPr lang="ru-RU" sz="1400" b="1" kern="0" dirty="0">
                <a:solidFill>
                  <a:srgbClr val="2D938E"/>
                </a:solidFill>
              </a:rPr>
              <a:t>не </a:t>
            </a:r>
            <a:r>
              <a:rPr lang="ru-RU" sz="1400" b="1" kern="0" dirty="0" smtClean="0">
                <a:solidFill>
                  <a:srgbClr val="2D938E"/>
                </a:solidFill>
              </a:rPr>
              <a:t>«наращивать» </a:t>
            </a:r>
            <a:r>
              <a:rPr lang="ru-RU" sz="1400" kern="0" dirty="0">
                <a:solidFill>
                  <a:srgbClr val="000000"/>
                </a:solidFill>
              </a:rPr>
              <a:t>расходы по другим статьям затрат, не относимым к предмету проверки</a:t>
            </a: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3128" y="3748850"/>
            <a:ext cx="38457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srgbClr val="2D938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Решения о рассмотрении досудебных </a:t>
            </a:r>
            <a:r>
              <a:rPr lang="ru-RU" sz="1600" b="1" kern="0" dirty="0" smtClean="0">
                <a:solidFill>
                  <a:srgbClr val="2D938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споров </a:t>
            </a:r>
            <a:r>
              <a:rPr lang="ru-RU" sz="1600" b="1" kern="0" dirty="0">
                <a:solidFill>
                  <a:srgbClr val="2D938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26.06.2023 </a:t>
            </a:r>
            <a:endParaRPr lang="ru-RU" sz="1600" b="1" kern="0" dirty="0" smtClean="0">
              <a:solidFill>
                <a:srgbClr val="2D938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kern="0" dirty="0" smtClean="0">
                <a:solidFill>
                  <a:srgbClr val="2D938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№№№ </a:t>
            </a:r>
            <a:r>
              <a:rPr lang="ru-RU" sz="1600" b="1" kern="0" dirty="0">
                <a:solidFill>
                  <a:srgbClr val="2D938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СП/50171/23, </a:t>
            </a:r>
            <a:r>
              <a:rPr lang="ru-RU" sz="1600" b="1" kern="0" dirty="0">
                <a:solidFill>
                  <a:srgbClr val="2D938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СП/50180/23, СП/50174/23</a:t>
            </a:r>
            <a:endParaRPr lang="ru-RU" sz="1600" b="1" dirty="0">
              <a:solidFill>
                <a:srgbClr val="2D93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5229224" y="3481541"/>
            <a:ext cx="3744417" cy="1532452"/>
          </a:xfrm>
          <a:prstGeom prst="horizontalScroll">
            <a:avLst/>
          </a:prstGeom>
          <a:noFill/>
          <a:ln>
            <a:solidFill>
              <a:srgbClr val="2D9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3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748730"/>
            <a:ext cx="209550" cy="858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23478"/>
            <a:ext cx="873249" cy="4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90AD1F57-7FD8-4C53-9535-1E1D2C8D47B2}"/>
              </a:ext>
            </a:extLst>
          </p:cNvPr>
          <p:cNvSpPr txBox="1">
            <a:spLocks/>
          </p:cNvSpPr>
          <p:nvPr/>
        </p:nvSpPr>
        <p:spPr>
          <a:xfrm>
            <a:off x="467544" y="10314"/>
            <a:ext cx="7844296" cy="66937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rgbClr val="501E98"/>
              </a:buClr>
              <a:buSzPts val="3000"/>
            </a:pPr>
            <a:r>
              <a:rPr lang="ru-RU" sz="2000" b="1" dirty="0" smtClean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Основные итоги Всероссийской тарифной конференции 2023</a:t>
            </a:r>
            <a:endParaRPr lang="ru-RU" sz="2000" dirty="0">
              <a:solidFill>
                <a:srgbClr val="067082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F711AB7-F897-3D22-4E85-2C9537E7EDDB}"/>
              </a:ext>
            </a:extLst>
          </p:cNvPr>
          <p:cNvSpPr/>
          <p:nvPr/>
        </p:nvSpPr>
        <p:spPr>
          <a:xfrm>
            <a:off x="467544" y="679692"/>
            <a:ext cx="8568952" cy="4268322"/>
          </a:xfrm>
          <a:prstGeom prst="rect">
            <a:avLst/>
          </a:prstGeom>
          <a:ln>
            <a:solidFill>
              <a:srgbClr val="06708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67082"/>
                </a:solidFill>
              </a:rPr>
              <a:t>Внедрение механизма «целевой амортизации»;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67082"/>
                </a:solidFill>
              </a:rPr>
              <a:t>Проработка механизмов ограничения предельной величины удельных затрат на обслуживание </a:t>
            </a:r>
            <a:r>
              <a:rPr lang="ru-RU" sz="1400" dirty="0" err="1" smtClean="0">
                <a:solidFill>
                  <a:srgbClr val="067082"/>
                </a:solidFill>
              </a:rPr>
              <a:t>еденицы</a:t>
            </a:r>
            <a:r>
              <a:rPr lang="ru-RU" sz="1400" dirty="0" smtClean="0">
                <a:solidFill>
                  <a:srgbClr val="067082"/>
                </a:solidFill>
              </a:rPr>
              <a:t> электросетевого оборудования;</a:t>
            </a:r>
            <a:endParaRPr lang="ru-RU" sz="1400" dirty="0">
              <a:solidFill>
                <a:srgbClr val="067082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67082"/>
                </a:solidFill>
              </a:rPr>
              <a:t>Перенос тарифного регулирования на 1 декабря;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67082"/>
                </a:solidFill>
              </a:rPr>
              <a:t>Масштабирование опыта применения регуляторных контрактов;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67082"/>
                </a:solidFill>
              </a:rPr>
              <a:t>Проработка предложений по совершенствованию законодательства в части учета в тарифах затрат на ФОТ, в том числе нормирование таких затрат, а также установление затрат на социальные нужды в виде фиксированного гарантированного процента от ФОТ;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67082"/>
                </a:solidFill>
              </a:rPr>
              <a:t> </a:t>
            </a:r>
            <a:r>
              <a:rPr lang="ru-RU" sz="1400" dirty="0" smtClean="0">
                <a:solidFill>
                  <a:srgbClr val="067082"/>
                </a:solidFill>
              </a:rPr>
              <a:t>Поддержка дальнейшей работы по критериям сетевых организаций, в том числе внедрение критериев газораспределительных организаций;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67082"/>
                </a:solidFill>
              </a:rPr>
              <a:t> </a:t>
            </a:r>
            <a:r>
              <a:rPr lang="ru-RU" sz="1400" dirty="0" smtClean="0">
                <a:solidFill>
                  <a:srgbClr val="067082"/>
                </a:solidFill>
              </a:rPr>
              <a:t>Создание экспертного совета ФАС России по выработке единой правоприменительной практики;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67082"/>
                </a:solidFill>
              </a:rPr>
              <a:t> </a:t>
            </a:r>
            <a:r>
              <a:rPr lang="ru-RU" sz="1400" dirty="0" smtClean="0">
                <a:solidFill>
                  <a:srgbClr val="067082"/>
                </a:solidFill>
              </a:rPr>
              <a:t>Проработка вопроса об отмене моратория на проведение проверок регулируемых организаций;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67082"/>
                </a:solidFill>
              </a:rPr>
              <a:t> </a:t>
            </a:r>
            <a:r>
              <a:rPr lang="ru-RU" sz="1400" dirty="0" smtClean="0">
                <a:solidFill>
                  <a:srgbClr val="067082"/>
                </a:solidFill>
              </a:rPr>
              <a:t>Наделение территориальных органов ФАС России полномочиями по государственному контролю за тарифами;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67082"/>
                </a:solidFill>
              </a:rPr>
              <a:t> </a:t>
            </a:r>
            <a:r>
              <a:rPr lang="ru-RU" sz="1400" dirty="0" smtClean="0">
                <a:solidFill>
                  <a:srgbClr val="067082"/>
                </a:solidFill>
              </a:rPr>
              <a:t>Закрепление статуса ФГИС ЕИАС на уровне Федерального закона;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67082"/>
                </a:solidFill>
              </a:rPr>
              <a:t>Автоматизация государственного контроля за использованием инвестиционных ресурсов;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67082"/>
                </a:solidFill>
              </a:rPr>
              <a:t>Усиление работы по кадровому обеспечению сферы тарифного регулирования.</a:t>
            </a: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067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C2B21EB-8821-C2A7-0B77-35F880B56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9608" y="0"/>
            <a:ext cx="9013385" cy="51435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A8E124A-4D54-D3B0-85A3-09BFF71BF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7531"/>
            <a:ext cx="3919392" cy="51435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8A15DAA-FC97-0C43-A4B0-488AA1EE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5400000">
            <a:off x="4827373" y="3753354"/>
            <a:ext cx="423731" cy="56320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F5AF05CC-2497-3DAC-AE90-C5BBFC22AF3F}"/>
              </a:ext>
            </a:extLst>
          </p:cNvPr>
          <p:cNvSpPr/>
          <p:nvPr/>
        </p:nvSpPr>
        <p:spPr>
          <a:xfrm>
            <a:off x="6282353" y="1352402"/>
            <a:ext cx="2423104" cy="25136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D19B7DB5-9541-68A8-21CB-5E35B9BC9E08}"/>
              </a:ext>
            </a:extLst>
          </p:cNvPr>
          <p:cNvSpPr/>
          <p:nvPr/>
        </p:nvSpPr>
        <p:spPr>
          <a:xfrm>
            <a:off x="3392508" y="1352402"/>
            <a:ext cx="2423104" cy="25136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0A2D7CE3-926F-0015-8DD1-064E50F8D362}"/>
              </a:ext>
            </a:extLst>
          </p:cNvPr>
          <p:cNvSpPr/>
          <p:nvPr/>
        </p:nvSpPr>
        <p:spPr>
          <a:xfrm>
            <a:off x="502665" y="1352402"/>
            <a:ext cx="2423104" cy="25136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CE15344-58DE-FD2B-3AD9-C13143DB95E0}"/>
              </a:ext>
            </a:extLst>
          </p:cNvPr>
          <p:cNvSpPr txBox="1"/>
          <p:nvPr/>
        </p:nvSpPr>
        <p:spPr>
          <a:xfrm>
            <a:off x="1046518" y="3461465"/>
            <a:ext cx="133030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solidFill>
                  <a:srgbClr val="007183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endParaRPr lang="ru-RU" sz="1350" b="1" dirty="0">
              <a:solidFill>
                <a:srgbClr val="00718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0A8714-34CC-E337-58C0-D7026D333141}"/>
              </a:ext>
            </a:extLst>
          </p:cNvPr>
          <p:cNvSpPr txBox="1"/>
          <p:nvPr/>
        </p:nvSpPr>
        <p:spPr>
          <a:xfrm>
            <a:off x="4016374" y="3461465"/>
            <a:ext cx="117537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007183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TELEGRAM</a:t>
            </a:r>
            <a:endParaRPr lang="ru-RU" sz="1350" b="1" dirty="0">
              <a:solidFill>
                <a:srgbClr val="007183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F1E1394-789D-50CB-5383-B06F39B3EB6E}"/>
              </a:ext>
            </a:extLst>
          </p:cNvPr>
          <p:cNvSpPr txBox="1"/>
          <p:nvPr/>
        </p:nvSpPr>
        <p:spPr>
          <a:xfrm>
            <a:off x="6790356" y="3461465"/>
            <a:ext cx="155302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solidFill>
                  <a:srgbClr val="007183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САЙТ</a:t>
            </a:r>
            <a:endParaRPr lang="ru-RU" sz="1350" b="1" dirty="0">
              <a:solidFill>
                <a:srgbClr val="007183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73FFD290-D6DD-D6E5-B4C8-6EEB6E33790B}"/>
              </a:ext>
            </a:extLst>
          </p:cNvPr>
          <p:cNvSpPr/>
          <p:nvPr/>
        </p:nvSpPr>
        <p:spPr>
          <a:xfrm>
            <a:off x="4168880" y="732965"/>
            <a:ext cx="870359" cy="87035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7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FA5B50-1508-8D87-CE9F-9995ADA26E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7" y="1710443"/>
            <a:ext cx="1797677" cy="17976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A847B4-B364-1D69-E564-2695B853EE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36" y="1710443"/>
            <a:ext cx="1744648" cy="1744648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CB67F3F2-AD63-EDE1-FA60-B83110E9674A}"/>
              </a:ext>
            </a:extLst>
          </p:cNvPr>
          <p:cNvSpPr/>
          <p:nvPr/>
        </p:nvSpPr>
        <p:spPr>
          <a:xfrm>
            <a:off x="7131690" y="732965"/>
            <a:ext cx="870359" cy="87035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7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FE20B11F-7C95-283B-F5E6-1CAE81071077}"/>
              </a:ext>
            </a:extLst>
          </p:cNvPr>
          <p:cNvSpPr/>
          <p:nvPr/>
        </p:nvSpPr>
        <p:spPr>
          <a:xfrm>
            <a:off x="1279036" y="732965"/>
            <a:ext cx="870359" cy="87035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7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42535B8-C94B-9B10-A969-89162F98BF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795" y="1710443"/>
            <a:ext cx="1770149" cy="17701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F7DCD8F-8F8C-87FC-4ABB-5D108F7E0B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314106" y="899147"/>
            <a:ext cx="478631" cy="47863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50291AD-4766-3525-AEEF-65EB7A1171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458066" y="899147"/>
            <a:ext cx="507206" cy="50720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C03F4C8D-12F7-0516-2CE0-09BC849F78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343732" y="896680"/>
            <a:ext cx="507206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1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748730"/>
            <a:ext cx="209550" cy="858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23478"/>
            <a:ext cx="873249" cy="4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39552" y="97440"/>
            <a:ext cx="756084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501E98"/>
              </a:buClr>
              <a:buSzPts val="3000"/>
            </a:pPr>
            <a:r>
              <a:rPr lang="ru-RU" b="1" dirty="0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Итоги </a:t>
            </a:r>
            <a:r>
              <a:rPr lang="ru-RU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контрольной деятельность ФАС России в области тарифного регулирования в 2022 году в цифрах </a:t>
            </a:r>
          </a:p>
        </p:txBody>
      </p:sp>
      <p:sp>
        <p:nvSpPr>
          <p:cNvPr id="21" name="Google Shape;109;p16"/>
          <p:cNvSpPr txBox="1">
            <a:spLocks/>
          </p:cNvSpPr>
          <p:nvPr/>
        </p:nvSpPr>
        <p:spPr>
          <a:xfrm>
            <a:off x="368438" y="2787774"/>
            <a:ext cx="3624672" cy="2084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rgbClr val="501E98"/>
              </a:buClr>
              <a:buSzPts val="1600"/>
              <a:buFont typeface="Arial" pitchFamily="34" charset="0"/>
              <a:buNone/>
            </a:pPr>
            <a:r>
              <a:rPr lang="ru-RU" sz="1600" b="1" dirty="0" smtClean="0">
                <a:solidFill>
                  <a:srgbClr val="067082"/>
                </a:solidFill>
                <a:latin typeface="Arial Black" panose="020B0A04020102020204" pitchFamily="34" charset="0"/>
              </a:rPr>
              <a:t>С 17.03.2022 по 17.08.2022 действовал мораторий на осуществление контрольных мероприятий в отношении исполнительных органов власти субъектов РФ в области государственного регулирования цен (тарифов)</a:t>
            </a:r>
            <a:endParaRPr lang="ru-RU" sz="1600" b="1" dirty="0">
              <a:solidFill>
                <a:srgbClr val="067082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Google Shape;111;p16"/>
          <p:cNvSpPr txBox="1">
            <a:spLocks/>
          </p:cNvSpPr>
          <p:nvPr/>
        </p:nvSpPr>
        <p:spPr>
          <a:xfrm>
            <a:off x="4211960" y="755217"/>
            <a:ext cx="4896544" cy="94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Font typeface="Arial" pitchFamily="34" charset="0"/>
              <a:buNone/>
            </a:pPr>
            <a:r>
              <a:rPr lang="ru-RU" sz="2000" b="1" dirty="0" smtClean="0">
                <a:ea typeface="Montserrat"/>
              </a:rPr>
              <a:t>С момента отмены моратория ФАС России:</a:t>
            </a:r>
            <a:endParaRPr lang="ru-RU" sz="2000" b="1" dirty="0">
              <a:ea typeface="Montserrat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10161"/>
            <a:ext cx="3453558" cy="1985658"/>
          </a:xfrm>
          <a:prstGeom prst="rect">
            <a:avLst/>
          </a:prstGeom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391879"/>
              </p:ext>
            </p:extLst>
          </p:nvPr>
        </p:nvGraphicFramePr>
        <p:xfrm>
          <a:off x="4300498" y="1491631"/>
          <a:ext cx="4673142" cy="32491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36571"/>
                <a:gridCol w="2336571"/>
              </a:tblGrid>
              <a:tr h="722181"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Проведено проверок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/>
                        <a:t>8</a:t>
                      </a:r>
                      <a:endParaRPr lang="ru-RU" sz="1800" dirty="0"/>
                    </a:p>
                  </a:txBody>
                  <a:tcPr/>
                </a:tc>
              </a:tr>
              <a:tr h="696078"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Выдано предписаний 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49</a:t>
                      </a:r>
                      <a:endParaRPr lang="ru-RU" sz="1600" b="1" dirty="0"/>
                    </a:p>
                  </a:txBody>
                  <a:tcPr/>
                </a:tc>
              </a:tr>
              <a:tr h="8859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Отменено решений</a:t>
                      </a:r>
                      <a:r>
                        <a:rPr lang="ru-RU" sz="1400" baseline="0" dirty="0" smtClean="0"/>
                        <a:t> органов исполнительной власти субъектов Российской Федерации 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8</a:t>
                      </a:r>
                      <a:endParaRPr lang="ru-RU" sz="1600" b="1" dirty="0"/>
                    </a:p>
                  </a:txBody>
                  <a:tcPr/>
                </a:tc>
              </a:tr>
              <a:tr h="88599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Исключено экономически необоснованных средств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3,58 млрд. </a:t>
                      </a:r>
                      <a:endParaRPr lang="ru-RU" sz="16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2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-1748730"/>
            <a:ext cx="209550" cy="858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123478"/>
            <a:ext cx="873249" cy="4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39552" y="3679"/>
            <a:ext cx="75608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501E98"/>
              </a:buClr>
              <a:buSzPts val="3000"/>
            </a:pPr>
            <a:r>
              <a:rPr lang="ru-RU" sz="1600" b="1" dirty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Проверки исполнительных органов субъектов РФ в области государственного регулирования цен (тарифов) в 2023 году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36" y="1172413"/>
            <a:ext cx="1405611" cy="1349675"/>
          </a:xfrm>
          <a:prstGeom prst="rect">
            <a:avLst/>
          </a:prstGeom>
        </p:spPr>
      </p:pic>
      <p:sp>
        <p:nvSpPr>
          <p:cNvPr id="11" name="Google Shape;117;p17"/>
          <p:cNvSpPr txBox="1">
            <a:spLocks/>
          </p:cNvSpPr>
          <p:nvPr/>
        </p:nvSpPr>
        <p:spPr>
          <a:xfrm>
            <a:off x="467543" y="627533"/>
            <a:ext cx="7163177" cy="2592289"/>
          </a:xfrm>
          <a:prstGeom prst="rect">
            <a:avLst/>
          </a:prstGeom>
          <a:ln>
            <a:solidFill>
              <a:srgbClr val="D7AE6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В</a:t>
            </a:r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2023 </a:t>
            </a:r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году усилено взаимодействие ФАС России с органами прокуратуры.</a:t>
            </a:r>
          </a:p>
          <a:p>
            <a:pPr marL="114300" indent="0">
              <a:buNone/>
            </a:pPr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Clr>
                <a:srgbClr val="501E98"/>
              </a:buClr>
              <a:buSzPts val="1600"/>
              <a:buNone/>
            </a:pPr>
            <a:r>
              <a:rPr lang="ru-RU" sz="4800" dirty="0">
                <a:ea typeface="Montserrat"/>
                <a:cs typeface="Times New Roman" panose="02020603050405020304" pitchFamily="18" charset="0"/>
              </a:rPr>
              <a:t>Взаимодействие осуществляется в следующих формах:</a:t>
            </a:r>
          </a:p>
          <a:p>
            <a:pPr marL="285750" indent="-285750" algn="just">
              <a:spcBef>
                <a:spcPts val="0"/>
              </a:spcBef>
              <a:buClr>
                <a:srgbClr val="501E98"/>
              </a:buClr>
              <a:buSzPts val="1600"/>
              <a:buFontTx/>
              <a:buChar char="-"/>
            </a:pPr>
            <a:r>
              <a:rPr lang="ru-RU" sz="4800" dirty="0">
                <a:ea typeface="Montserrat"/>
                <a:cs typeface="Times New Roman" panose="02020603050405020304" pitchFamily="18" charset="0"/>
              </a:rPr>
              <a:t>проведения самостоятельных контрольных мероприятий по материалам, поступившим из органов прокуратуры;</a:t>
            </a:r>
          </a:p>
          <a:p>
            <a:pPr marL="285750" indent="-285750" algn="just">
              <a:spcBef>
                <a:spcPts val="0"/>
              </a:spcBef>
              <a:buClr>
                <a:srgbClr val="501E98"/>
              </a:buClr>
              <a:buSzPts val="1600"/>
              <a:buFontTx/>
              <a:buChar char="-"/>
            </a:pPr>
            <a:r>
              <a:rPr lang="ru-RU" sz="4800" dirty="0">
                <a:ea typeface="Montserrat"/>
                <a:cs typeface="Times New Roman" panose="02020603050405020304" pitchFamily="18" charset="0"/>
              </a:rPr>
              <a:t> участия в надзорных мероприятиях, проводимых органами прокуратуры;</a:t>
            </a:r>
          </a:p>
          <a:p>
            <a:pPr marL="285750" indent="-285750" algn="just">
              <a:spcBef>
                <a:spcPts val="0"/>
              </a:spcBef>
              <a:buClr>
                <a:srgbClr val="501E98"/>
              </a:buClr>
              <a:buSzPts val="1600"/>
              <a:buFontTx/>
              <a:buChar char="-"/>
            </a:pPr>
            <a:r>
              <a:rPr lang="ru-RU" sz="4800" dirty="0">
                <a:ea typeface="Montserrat"/>
                <a:cs typeface="Times New Roman" panose="02020603050405020304" pitchFamily="18" charset="0"/>
              </a:rPr>
              <a:t> методической поддержки органов прокуратуры по вопросам государственного регулирования цен (тарифов).</a:t>
            </a:r>
          </a:p>
          <a:p>
            <a:pPr marL="114300" indent="0">
              <a:buNone/>
            </a:pPr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marL="114300" indent="0">
              <a:buNone/>
            </a:pPr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По итогам совместных контрольных мероприятий:</a:t>
            </a:r>
          </a:p>
          <a:p>
            <a:pPr>
              <a:buFontTx/>
              <a:buChar char="-"/>
            </a:pPr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органы прокуратуры выдают представления о прекращении нарушения законодательства Российской Федерации;</a:t>
            </a:r>
          </a:p>
          <a:p>
            <a:pPr>
              <a:buFontTx/>
              <a:buChar char="-"/>
            </a:pPr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ФАС России принимает самостоятельные меры реагирования (выдача предписаний, отмена решений об установлении тарифа, привлечение виновных лиц к административной ответственности. </a:t>
            </a:r>
          </a:p>
          <a:p>
            <a:pPr marL="114300" indent="0">
              <a:buFont typeface="Arial" pitchFamily="34" charset="0"/>
              <a:buNone/>
            </a:pP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Google Shape;117;p17"/>
          <p:cNvSpPr txBox="1">
            <a:spLocks/>
          </p:cNvSpPr>
          <p:nvPr/>
        </p:nvSpPr>
        <p:spPr>
          <a:xfrm>
            <a:off x="467542" y="3308145"/>
            <a:ext cx="7163177" cy="1731608"/>
          </a:xfrm>
          <a:prstGeom prst="rect">
            <a:avLst/>
          </a:prstGeom>
          <a:ln>
            <a:solidFill>
              <a:srgbClr val="067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rgbClr val="501E98"/>
              </a:buClr>
              <a:buSzPts val="1600"/>
              <a:buNone/>
            </a:pPr>
            <a:endParaRPr lang="ru-RU" sz="1200" dirty="0">
              <a:sym typeface="Montserrat"/>
            </a:endParaRPr>
          </a:p>
          <a:p>
            <a:pPr marL="0" indent="0" algn="just">
              <a:spcBef>
                <a:spcPts val="0"/>
              </a:spcBef>
              <a:buClr>
                <a:srgbClr val="501E98"/>
              </a:buClr>
              <a:buSzPts val="1600"/>
              <a:buNone/>
            </a:pPr>
            <a:r>
              <a:rPr lang="ru-RU" sz="1200" dirty="0">
                <a:sym typeface="Montserrat"/>
              </a:rPr>
              <a:t>В целях усиления контроля за регулируемыми ценами (тарифами), утверждаемыми региональными органами регулирования Правительством Российской Федерации принято новое </a:t>
            </a:r>
          </a:p>
          <a:p>
            <a:pPr marL="0" indent="0" algn="just">
              <a:spcBef>
                <a:spcPts val="0"/>
              </a:spcBef>
              <a:buClr>
                <a:srgbClr val="501E98"/>
              </a:buClr>
              <a:buSzPts val="1600"/>
              <a:buNone/>
            </a:pPr>
            <a:r>
              <a:rPr lang="ru-RU" sz="1200" b="1" u="sng" dirty="0"/>
              <a:t>Положением о государственном контроле (надзоре) за реализацией исполнительными органами субъектов Российской Федерации полномочий в области регулирования цен (тарифов)</a:t>
            </a:r>
            <a:r>
              <a:rPr lang="ru-RU" sz="1200" b="1" dirty="0"/>
              <a:t> (Постановление Правительства РФ от 04.02.2023 № 163). </a:t>
            </a:r>
            <a:endParaRPr lang="en-US" sz="1200" b="1" dirty="0" smtClean="0"/>
          </a:p>
          <a:p>
            <a:pPr marL="0" indent="0" algn="just">
              <a:spcBef>
                <a:spcPts val="0"/>
              </a:spcBef>
              <a:buClr>
                <a:srgbClr val="501E98"/>
              </a:buClr>
              <a:buSzPts val="1600"/>
              <a:buNone/>
            </a:pPr>
            <a:r>
              <a:rPr lang="ru-RU" sz="1200" b="1" dirty="0" smtClean="0"/>
              <a:t>Формы контроля предусмотренные Положением:</a:t>
            </a:r>
          </a:p>
          <a:p>
            <a:pPr algn="just">
              <a:spcBef>
                <a:spcPts val="0"/>
              </a:spcBef>
              <a:buClr>
                <a:srgbClr val="501E98"/>
              </a:buClr>
              <a:buSzPts val="1600"/>
              <a:buFontTx/>
              <a:buChar char="-"/>
            </a:pPr>
            <a:r>
              <a:rPr lang="ru-RU" sz="1200" b="1" dirty="0" smtClean="0"/>
              <a:t>выездные/документарные проверки;</a:t>
            </a:r>
          </a:p>
          <a:p>
            <a:pPr algn="just">
              <a:spcBef>
                <a:spcPts val="0"/>
              </a:spcBef>
              <a:buClr>
                <a:srgbClr val="501E98"/>
              </a:buClr>
              <a:buSzPts val="1600"/>
              <a:buFontTx/>
              <a:buChar char="-"/>
            </a:pPr>
            <a:r>
              <a:rPr lang="ru-RU" sz="1200" b="1" dirty="0" smtClean="0"/>
              <a:t>наблюдение за соблюдением обязательных требований.   </a:t>
            </a:r>
            <a:endParaRPr lang="ru-RU" sz="1200" b="1" dirty="0"/>
          </a:p>
          <a:p>
            <a:pPr marL="114300" indent="0">
              <a:buFont typeface="Arial" pitchFamily="34" charset="0"/>
              <a:buNone/>
            </a:pP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556722"/>
              </p:ext>
            </p:extLst>
          </p:nvPr>
        </p:nvGraphicFramePr>
        <p:xfrm>
          <a:off x="7740352" y="3308145"/>
          <a:ext cx="1295980" cy="1602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Acrobat Document" r:id="rId6" imgW="5667170" imgH="8019878" progId="AcroExch.Document.11">
                  <p:embed/>
                </p:oleObj>
              </mc:Choice>
              <mc:Fallback>
                <p:oleObj name="Acrobat Document" r:id="rId6" imgW="5667170" imgH="801987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40352" y="3308145"/>
                        <a:ext cx="1295980" cy="1602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14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748730"/>
            <a:ext cx="209550" cy="858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23478"/>
            <a:ext cx="873249" cy="4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39552" y="14961"/>
            <a:ext cx="75608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501E98"/>
              </a:buClr>
              <a:buSzPts val="3000"/>
            </a:pPr>
            <a:r>
              <a:rPr lang="ru-RU" sz="1400" b="1" dirty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Проверки исполнительных органов субъектов РФ в области государственного регулирования цен (тарифов) в 2023 году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668620"/>
            <a:ext cx="8208912" cy="646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67082"/>
                </a:solidFill>
              </a:rPr>
              <a:t>2023 год – год усиления контрольной деятельности в области тарифов со стороны ФАС России </a:t>
            </a:r>
            <a:endParaRPr kumimoji="0" lang="ru-RU" b="1" i="0" strike="noStrike" cap="none" spc="0" normalizeH="0" baseline="0" dirty="0">
              <a:ln>
                <a:noFill/>
              </a:ln>
              <a:solidFill>
                <a:srgbClr val="067082"/>
              </a:solidFill>
              <a:effectLst/>
              <a:uFillTx/>
              <a:sym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1423466"/>
            <a:ext cx="8208912" cy="954105"/>
          </a:xfrm>
          <a:prstGeom prst="rect">
            <a:avLst/>
          </a:prstGeom>
          <a:ln>
            <a:solidFill>
              <a:srgbClr val="D7AE6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just"/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D7AE6B"/>
                </a:solidFill>
                <a:effectLst/>
                <a:uFillTx/>
                <a:sym typeface="Calibri"/>
              </a:rPr>
              <a:t>- поручение Президента</a:t>
            </a:r>
            <a:r>
              <a:rPr kumimoji="0" lang="ru-RU" sz="1400" b="0" i="0" u="none" strike="noStrike" cap="none" spc="0" normalizeH="0" dirty="0">
                <a:ln>
                  <a:noFill/>
                </a:ln>
                <a:solidFill>
                  <a:srgbClr val="D7AE6B"/>
                </a:solidFill>
                <a:effectLst/>
                <a:uFillTx/>
                <a:sym typeface="Calibri"/>
              </a:rPr>
              <a:t> РФ </a:t>
            </a:r>
            <a:r>
              <a:rPr lang="ru-RU" sz="1400" dirty="0">
                <a:solidFill>
                  <a:srgbClr val="D7AE6B"/>
                </a:solidFill>
              </a:rPr>
              <a:t>от 09.03.2022 № Пр-1017 о необходимости усиления контроля в сфере ЖКХ, а также выстраивания эффективного взаимодействия с правоохранительными органами;</a:t>
            </a:r>
          </a:p>
          <a:p>
            <a:pPr algn="just"/>
            <a:r>
              <a:rPr lang="ru-RU" sz="1400" dirty="0">
                <a:solidFill>
                  <a:srgbClr val="D7AE6B"/>
                </a:solidFill>
              </a:rPr>
              <a:t>- п</a:t>
            </a:r>
            <a:r>
              <a:rPr kumimoji="0" lang="ru-RU" sz="1400" b="0" i="0" u="none" strike="noStrike" cap="none" spc="0" normalizeH="0" dirty="0">
                <a:ln>
                  <a:noFill/>
                </a:ln>
                <a:solidFill>
                  <a:srgbClr val="D7AE6B"/>
                </a:solidFill>
                <a:effectLst/>
                <a:uFillTx/>
                <a:sym typeface="Calibri"/>
              </a:rPr>
              <a:t>оручение Президента РФ от  от 08.08.2023 № Пр-1364 о проверки экономической обоснованности тарифов в сфере ТКО.</a:t>
            </a:r>
            <a:endParaRPr lang="ru-RU" sz="1400" dirty="0">
              <a:solidFill>
                <a:srgbClr val="D7AE6B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927621"/>
              </p:ext>
            </p:extLst>
          </p:nvPr>
        </p:nvGraphicFramePr>
        <p:xfrm>
          <a:off x="683568" y="2486088"/>
          <a:ext cx="8208913" cy="2286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743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43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50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86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23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18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2611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2611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4816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Год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2017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2018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2019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2020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2021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2022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2023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3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Проведено проверок в отношении органов регулирования</a:t>
                      </a:r>
                    </a:p>
                    <a:p>
                      <a:pPr algn="ctr"/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14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11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28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11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14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8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60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16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Выявлено экономически необоснованных средств</a:t>
                      </a:r>
                      <a:r>
                        <a:rPr lang="en-US" sz="900" dirty="0"/>
                        <a:t> </a:t>
                      </a:r>
                      <a:r>
                        <a:rPr lang="ru-RU" sz="900" dirty="0"/>
                        <a:t>в тарифах</a:t>
                      </a:r>
                    </a:p>
                    <a:p>
                      <a:pPr algn="ctr"/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более</a:t>
                      </a:r>
                      <a:r>
                        <a:rPr lang="ru-RU" sz="900" baseline="0" dirty="0"/>
                        <a:t> </a:t>
                      </a:r>
                      <a:r>
                        <a:rPr lang="ru-RU" sz="900" dirty="0"/>
                        <a:t>7,5 млрд. руб.</a:t>
                      </a:r>
                    </a:p>
                    <a:p>
                      <a:pPr algn="ctr"/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более 17,5 млрд. руб.</a:t>
                      </a:r>
                    </a:p>
                    <a:p>
                      <a:pPr algn="ctr"/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более</a:t>
                      </a:r>
                      <a:r>
                        <a:rPr lang="ru-RU" sz="900" baseline="0" dirty="0"/>
                        <a:t> </a:t>
                      </a:r>
                      <a:r>
                        <a:rPr lang="ru-RU" sz="900" dirty="0"/>
                        <a:t>9,5 млрд. руб.</a:t>
                      </a:r>
                    </a:p>
                    <a:p>
                      <a:pPr algn="ctr"/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более 2,43 млрд. руб.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более 6,93 млрд. руб.</a:t>
                      </a:r>
                    </a:p>
                    <a:p>
                      <a:pPr algn="ctr"/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более 3,58 млрд. руб.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более 19 млрд. руб.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98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9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/>
                        <a:t>Рассмотрено дел об административных правонарушениях</a:t>
                      </a:r>
                    </a:p>
                    <a:p>
                      <a:pPr algn="ctr"/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10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29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60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61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105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97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ru-RU" sz="900" dirty="0"/>
                        <a:t>107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6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748730"/>
            <a:ext cx="209550" cy="858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23478"/>
            <a:ext cx="873249" cy="4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83568" y="58588"/>
            <a:ext cx="756084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buClr>
                <a:srgbClr val="501E98"/>
              </a:buClr>
              <a:buSzPts val="3000"/>
            </a:pPr>
            <a:r>
              <a:rPr lang="ru-RU" sz="1600" b="1" dirty="0" smtClean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10</a:t>
            </a:r>
            <a:r>
              <a:rPr lang="ru-RU" sz="1600" b="1" dirty="0" smtClean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ru-RU" sz="1600" b="1" dirty="0" smtClean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месяцев 2023 года </a:t>
            </a:r>
            <a:endParaRPr lang="ru-RU" sz="1600" b="1" dirty="0">
              <a:solidFill>
                <a:srgbClr val="067082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3" name="Google Shape;111;p16"/>
          <p:cNvSpPr txBox="1">
            <a:spLocks/>
          </p:cNvSpPr>
          <p:nvPr/>
        </p:nvSpPr>
        <p:spPr>
          <a:xfrm>
            <a:off x="595946" y="803624"/>
            <a:ext cx="2736304" cy="64977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Font typeface="Arial" pitchFamily="34" charset="0"/>
              <a:buNone/>
            </a:pPr>
            <a:r>
              <a:rPr lang="ru-RU" sz="1400" b="1" dirty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Плановые проверки - 5</a:t>
            </a:r>
          </a:p>
        </p:txBody>
      </p:sp>
      <p:sp>
        <p:nvSpPr>
          <p:cNvPr id="19" name="Google Shape;111;p16"/>
          <p:cNvSpPr txBox="1">
            <a:spLocks/>
          </p:cNvSpPr>
          <p:nvPr/>
        </p:nvSpPr>
        <p:spPr>
          <a:xfrm>
            <a:off x="6068554" y="793378"/>
            <a:ext cx="2736304" cy="64977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Font typeface="Arial" pitchFamily="34" charset="0"/>
              <a:buNone/>
            </a:pPr>
            <a:r>
              <a:rPr lang="ru-RU" sz="1400" b="1" dirty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Внеплановые проверки - 9</a:t>
            </a:r>
          </a:p>
        </p:txBody>
      </p:sp>
      <p:sp>
        <p:nvSpPr>
          <p:cNvPr id="20" name="Google Shape;111;p16"/>
          <p:cNvSpPr txBox="1">
            <a:spLocks/>
          </p:cNvSpPr>
          <p:nvPr/>
        </p:nvSpPr>
        <p:spPr>
          <a:xfrm>
            <a:off x="3332250" y="1488044"/>
            <a:ext cx="2736304" cy="64977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Font typeface="Arial" pitchFamily="34" charset="0"/>
              <a:buNone/>
            </a:pPr>
            <a:r>
              <a:rPr lang="ru-RU" sz="1400" b="1" dirty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Наблюдение за соблюдением обязательных требований - 48</a:t>
            </a:r>
          </a:p>
        </p:txBody>
      </p:sp>
      <p:sp>
        <p:nvSpPr>
          <p:cNvPr id="21" name="Google Shape;111;p16"/>
          <p:cNvSpPr txBox="1">
            <a:spLocks/>
          </p:cNvSpPr>
          <p:nvPr/>
        </p:nvSpPr>
        <p:spPr>
          <a:xfrm>
            <a:off x="595946" y="2509215"/>
            <a:ext cx="2736304" cy="64977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Font typeface="Arial" pitchFamily="34" charset="0"/>
              <a:buNone/>
            </a:pPr>
            <a:r>
              <a:rPr lang="ru-RU" sz="1400" b="1" dirty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Участие в выездных проверках прокуратуры - 3</a:t>
            </a:r>
          </a:p>
        </p:txBody>
      </p:sp>
      <p:sp>
        <p:nvSpPr>
          <p:cNvPr id="22" name="Google Shape;111;p16"/>
          <p:cNvSpPr txBox="1">
            <a:spLocks/>
          </p:cNvSpPr>
          <p:nvPr/>
        </p:nvSpPr>
        <p:spPr>
          <a:xfrm>
            <a:off x="6068554" y="2513692"/>
            <a:ext cx="2736304" cy="64977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Font typeface="Arial" pitchFamily="34" charset="0"/>
              <a:buNone/>
            </a:pPr>
            <a:r>
              <a:rPr lang="ru-RU" sz="1400" b="1" dirty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Участие в документарных проверках прокуратуры - 12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 flipV="1">
            <a:off x="389062" y="3375994"/>
            <a:ext cx="8754938" cy="59852"/>
          </a:xfrm>
          <a:prstGeom prst="roundRect">
            <a:avLst/>
          </a:prstGeom>
          <a:solidFill>
            <a:srgbClr val="D7AE6B"/>
          </a:solidFill>
          <a:ln>
            <a:solidFill>
              <a:srgbClr val="D7AE6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rgbClr val="006DB6"/>
              </a:solidFill>
            </a:endParaRPr>
          </a:p>
        </p:txBody>
      </p:sp>
      <p:sp>
        <p:nvSpPr>
          <p:cNvPr id="24" name="Google Shape;111;p16"/>
          <p:cNvSpPr txBox="1">
            <a:spLocks/>
          </p:cNvSpPr>
          <p:nvPr/>
        </p:nvSpPr>
        <p:spPr>
          <a:xfrm>
            <a:off x="3341152" y="3528873"/>
            <a:ext cx="2727402" cy="267014"/>
          </a:xfrm>
          <a:prstGeom prst="rect">
            <a:avLst/>
          </a:prstGeom>
          <a:ln>
            <a:solidFill>
              <a:srgbClr val="D7AE6B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Font typeface="Arial" pitchFamily="34" charset="0"/>
              <a:buNone/>
            </a:pPr>
            <a:r>
              <a:rPr lang="ru-RU" sz="1400" b="1" dirty="0">
                <a:solidFill>
                  <a:srgbClr val="D7AE6B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Планы на 2024 год</a:t>
            </a:r>
          </a:p>
        </p:txBody>
      </p:sp>
      <p:sp>
        <p:nvSpPr>
          <p:cNvPr id="25" name="Google Shape;111;p16"/>
          <p:cNvSpPr txBox="1">
            <a:spLocks/>
          </p:cNvSpPr>
          <p:nvPr/>
        </p:nvSpPr>
        <p:spPr>
          <a:xfrm>
            <a:off x="899592" y="3919278"/>
            <a:ext cx="7596137" cy="448466"/>
          </a:xfrm>
          <a:prstGeom prst="rect">
            <a:avLst/>
          </a:prstGeom>
          <a:ln>
            <a:solidFill>
              <a:srgbClr val="D7AE6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None/>
            </a:pPr>
            <a:r>
              <a:rPr lang="ru-RU" sz="1400" b="1" dirty="0">
                <a:solidFill>
                  <a:srgbClr val="D7AE6B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В ежегодный сводный план проверок на 2024 год ФАС России предложены органы регулирования в 8 субъектах РФ.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FontTx/>
              <a:buChar char="-"/>
            </a:pPr>
            <a:endParaRPr lang="ru-RU" sz="1400" b="1" dirty="0">
              <a:solidFill>
                <a:srgbClr val="D7AE6B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</a:endParaRPr>
          </a:p>
        </p:txBody>
      </p:sp>
      <p:sp>
        <p:nvSpPr>
          <p:cNvPr id="26" name="Google Shape;111;p16"/>
          <p:cNvSpPr txBox="1">
            <a:spLocks/>
          </p:cNvSpPr>
          <p:nvPr/>
        </p:nvSpPr>
        <p:spPr>
          <a:xfrm>
            <a:off x="899592" y="4502028"/>
            <a:ext cx="7596137" cy="448466"/>
          </a:xfrm>
          <a:prstGeom prst="rect">
            <a:avLst/>
          </a:prstGeom>
          <a:ln>
            <a:solidFill>
              <a:srgbClr val="D7AE6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None/>
            </a:pPr>
            <a:r>
              <a:rPr lang="ru-RU" sz="1400" b="1" dirty="0">
                <a:solidFill>
                  <a:srgbClr val="D7AE6B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В 2024 году в проверках будут принимать участие территориальные органы ФАС России. Отдельные проверки территориальные органы будут проводить самостоятельно.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None/>
            </a:pPr>
            <a:r>
              <a:rPr lang="ru-RU" sz="1400" b="1" dirty="0">
                <a:solidFill>
                  <a:srgbClr val="D7AE6B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88" y="2261207"/>
            <a:ext cx="1296144" cy="8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987401422"/>
              </p:ext>
            </p:extLst>
          </p:nvPr>
        </p:nvGraphicFramePr>
        <p:xfrm>
          <a:off x="5670928" y="2648047"/>
          <a:ext cx="3455810" cy="2418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-1748730"/>
            <a:ext cx="209550" cy="858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123478"/>
            <a:ext cx="873249" cy="4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23347" y="-26269"/>
            <a:ext cx="75608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501E98"/>
              </a:buClr>
              <a:buSzPts val="3000"/>
            </a:pPr>
            <a:r>
              <a:rPr lang="ru-RU" sz="1600" b="1" dirty="0">
                <a:solidFill>
                  <a:srgbClr val="067082"/>
                </a:solidFill>
                <a:latin typeface="+mj-lt"/>
                <a:ea typeface="Montserrat"/>
                <a:cs typeface="Montserrat"/>
                <a:sym typeface="Montserrat"/>
              </a:rPr>
              <a:t>Рассмотрение досудебных споров в области государственного регулирования цен (тарифов) в </a:t>
            </a:r>
            <a:r>
              <a:rPr lang="ru-RU" sz="1600" b="1" dirty="0" smtClean="0">
                <a:solidFill>
                  <a:srgbClr val="067082"/>
                </a:solidFill>
                <a:latin typeface="+mj-lt"/>
                <a:ea typeface="Montserrat"/>
                <a:cs typeface="Montserrat"/>
                <a:sym typeface="Montserrat"/>
              </a:rPr>
              <a:t>2022 и 2023 гг. </a:t>
            </a:r>
            <a:endParaRPr lang="ru-RU" sz="1600" b="1" dirty="0">
              <a:solidFill>
                <a:srgbClr val="06708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607930"/>
              </p:ext>
            </p:extLst>
          </p:nvPr>
        </p:nvGraphicFramePr>
        <p:xfrm>
          <a:off x="423347" y="912018"/>
          <a:ext cx="5084757" cy="2843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737"/>
                <a:gridCol w="1370059"/>
                <a:gridCol w="1403961"/>
              </a:tblGrid>
              <a:tr h="29959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Сфера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2022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2023</a:t>
                      </a:r>
                      <a:endParaRPr lang="ru-RU" sz="1600" b="1" dirty="0"/>
                    </a:p>
                  </a:txBody>
                  <a:tcPr/>
                </a:tc>
              </a:tr>
              <a:tr h="5174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Электроэнергетика</a:t>
                      </a:r>
                    </a:p>
                    <a:p>
                      <a:pPr algn="ctr"/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71</a:t>
                      </a:r>
                    </a:p>
                    <a:p>
                      <a:pPr algn="ctr"/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42</a:t>
                      </a:r>
                    </a:p>
                    <a:p>
                      <a:pPr algn="ctr"/>
                      <a:endParaRPr lang="ru-RU" sz="1600" b="1" dirty="0"/>
                    </a:p>
                  </a:txBody>
                  <a:tcPr/>
                </a:tc>
              </a:tr>
              <a:tr h="29959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Теплоснабжение</a:t>
                      </a:r>
                      <a:r>
                        <a:rPr lang="ru-RU" sz="1600" b="1" baseline="0" dirty="0" smtClean="0"/>
                        <a:t> 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48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none" dirty="0" smtClean="0"/>
                        <a:t>23</a:t>
                      </a:r>
                      <a:endParaRPr lang="ru-RU" sz="1600" b="1" u="none" dirty="0"/>
                    </a:p>
                  </a:txBody>
                  <a:tcPr/>
                </a:tc>
              </a:tr>
              <a:tr h="29959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Газоснабжение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</a:t>
                      </a:r>
                      <a:endParaRPr lang="ru-RU" sz="1600" b="1" dirty="0"/>
                    </a:p>
                  </a:txBody>
                  <a:tcPr/>
                </a:tc>
              </a:tr>
              <a:tr h="29959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Водоснабжение 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19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17 </a:t>
                      </a:r>
                      <a:endParaRPr lang="ru-RU" sz="1600" b="1" dirty="0"/>
                    </a:p>
                  </a:txBody>
                  <a:tcPr/>
                </a:tc>
              </a:tr>
              <a:tr h="51747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Пригородные перевозки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 (4*)</a:t>
                      </a:r>
                      <a:endParaRPr lang="ru-RU" sz="1600" b="1" dirty="0"/>
                    </a:p>
                  </a:txBody>
                  <a:tcPr/>
                </a:tc>
              </a:tr>
              <a:tr h="34405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Обращение с ТКО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0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10</a:t>
                      </a:r>
                      <a:endParaRPr lang="ru-RU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26144" y="539687"/>
            <a:ext cx="5079162" cy="307777"/>
          </a:xfrm>
          <a:prstGeom prst="rect">
            <a:avLst/>
          </a:prstGeom>
          <a:ln>
            <a:solidFill>
              <a:srgbClr val="D7AE6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Всего рассмотрено заявлений: 2022 - 142, 2023 - </a:t>
            </a:r>
            <a:r>
              <a:rPr lang="ru-RU" sz="1400" b="1" dirty="0" smtClean="0">
                <a:latin typeface="+mn-lt"/>
              </a:rPr>
              <a:t>94  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721921166"/>
              </p:ext>
            </p:extLst>
          </p:nvPr>
        </p:nvGraphicFramePr>
        <p:xfrm>
          <a:off x="5436096" y="378713"/>
          <a:ext cx="3707904" cy="2418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15401" y="3834958"/>
            <a:ext cx="5081959" cy="680718"/>
          </a:xfrm>
          <a:prstGeom prst="roundRect">
            <a:avLst/>
          </a:prstGeom>
          <a:noFill/>
          <a:ln>
            <a:solidFill>
              <a:srgbClr val="D7AE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67082"/>
                </a:solidFill>
              </a:rPr>
              <a:t>В сфере электроэнергетики: всего заявлено 16 256 млн. руб., удовлетворено - 4 989 млн. руб., направлено на доп. анализ – 4 611 </a:t>
            </a:r>
            <a:r>
              <a:rPr lang="ru-RU" sz="1200" dirty="0" err="1" smtClean="0">
                <a:solidFill>
                  <a:srgbClr val="067082"/>
                </a:solidFill>
              </a:rPr>
              <a:t>млн.руб</a:t>
            </a:r>
            <a:r>
              <a:rPr lang="ru-RU" sz="1200" dirty="0" smtClean="0">
                <a:solidFill>
                  <a:srgbClr val="067082"/>
                </a:solidFill>
              </a:rPr>
              <a:t>.  </a:t>
            </a:r>
            <a:endParaRPr lang="ru-RU" sz="1200" dirty="0">
              <a:solidFill>
                <a:srgbClr val="067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748730"/>
            <a:ext cx="209550" cy="858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23478"/>
            <a:ext cx="873249" cy="4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23347" y="35950"/>
            <a:ext cx="756084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501E98"/>
              </a:buClr>
              <a:buSzPts val="3000"/>
            </a:pPr>
            <a:r>
              <a:rPr lang="ru-RU" sz="1600" b="1" dirty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Досудебные споры по </a:t>
            </a:r>
            <a:r>
              <a:rPr lang="ru-RU" sz="1600" b="1" dirty="0" smtClean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Республике Татарстан за </a:t>
            </a:r>
            <a:r>
              <a:rPr lang="ru-RU" sz="1600" b="1" dirty="0">
                <a:solidFill>
                  <a:srgbClr val="06708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период 2015-2023 гг.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774590"/>
              </p:ext>
            </p:extLst>
          </p:nvPr>
        </p:nvGraphicFramePr>
        <p:xfrm>
          <a:off x="432805" y="1131590"/>
          <a:ext cx="5250882" cy="373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5441"/>
                <a:gridCol w="2625441"/>
              </a:tblGrid>
              <a:tr h="74687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Электроэнергетика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</a:t>
                      </a:r>
                      <a:endParaRPr lang="ru-RU" sz="1800" b="1" dirty="0"/>
                    </a:p>
                  </a:txBody>
                  <a:tcPr/>
                </a:tc>
              </a:tr>
              <a:tr h="74687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Теплоснабжение</a:t>
                      </a:r>
                      <a:r>
                        <a:rPr lang="ru-RU" sz="1800" b="1" baseline="0" dirty="0" smtClean="0"/>
                        <a:t> 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15</a:t>
                      </a:r>
                      <a:endParaRPr lang="ru-RU" sz="1800" b="1" dirty="0"/>
                    </a:p>
                  </a:txBody>
                  <a:tcPr/>
                </a:tc>
              </a:tr>
              <a:tr h="74687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Газоснабжение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0</a:t>
                      </a:r>
                      <a:endParaRPr lang="ru-RU" sz="1800" b="1" dirty="0"/>
                    </a:p>
                  </a:txBody>
                  <a:tcPr/>
                </a:tc>
              </a:tr>
              <a:tr h="74687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Водоснабжение 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31</a:t>
                      </a:r>
                      <a:endParaRPr lang="ru-RU" sz="1800" b="1" dirty="0"/>
                    </a:p>
                  </a:txBody>
                  <a:tcPr/>
                </a:tc>
              </a:tr>
              <a:tr h="74687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ТКО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</a:t>
                      </a:r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79527" y="655843"/>
            <a:ext cx="4357437" cy="369332"/>
          </a:xfrm>
          <a:prstGeom prst="rect">
            <a:avLst/>
          </a:prstGeom>
          <a:ln>
            <a:solidFill>
              <a:srgbClr val="D7AE6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+mn-lt"/>
              </a:rPr>
              <a:t>Всего рассмотрено заявлений - </a:t>
            </a:r>
            <a:r>
              <a:rPr lang="en-US" b="1" dirty="0" smtClean="0"/>
              <a:t>51</a:t>
            </a:r>
            <a:endParaRPr lang="ru-RU" sz="1800" b="1" dirty="0">
              <a:latin typeface="+mn-lt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084950834"/>
              </p:ext>
            </p:extLst>
          </p:nvPr>
        </p:nvGraphicFramePr>
        <p:xfrm>
          <a:off x="5940152" y="1039306"/>
          <a:ext cx="3033489" cy="3291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3103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748730"/>
            <a:ext cx="209550" cy="858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23478"/>
            <a:ext cx="873249" cy="4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89062" y="119129"/>
            <a:ext cx="75608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501E98"/>
              </a:buClr>
              <a:buSzPts val="3000"/>
            </a:pPr>
            <a:r>
              <a:rPr lang="ru-RU" b="1" dirty="0" smtClean="0">
                <a:solidFill>
                  <a:srgbClr val="0670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охвате контрольно-надзорной деятельности за тарифами</a:t>
            </a:r>
            <a:endParaRPr lang="ru-RU" b="1" dirty="0">
              <a:solidFill>
                <a:srgbClr val="067082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2A7C8E3-28E9-B392-8B07-DDFAD8421E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887645"/>
            <a:ext cx="728290" cy="873397"/>
          </a:xfrm>
          <a:prstGeom prst="rect">
            <a:avLst/>
          </a:prstGeom>
        </p:spPr>
      </p:pic>
      <p:sp>
        <p:nvSpPr>
          <p:cNvPr id="12" name="Скругленный прямоугольник 5">
            <a:extLst>
              <a:ext uri="{FF2B5EF4-FFF2-40B4-BE49-F238E27FC236}">
                <a16:creationId xmlns:a16="http://schemas.microsoft.com/office/drawing/2014/main" xmlns="" id="{7FD91C7A-7E1D-A527-7FB4-38BB2C2D3FC9}"/>
              </a:ext>
            </a:extLst>
          </p:cNvPr>
          <p:cNvSpPr/>
          <p:nvPr/>
        </p:nvSpPr>
        <p:spPr>
          <a:xfrm>
            <a:off x="597925" y="820970"/>
            <a:ext cx="8185472" cy="1002306"/>
          </a:xfrm>
          <a:prstGeom prst="roundRect">
            <a:avLst/>
          </a:prstGeom>
          <a:ln>
            <a:solidFill>
              <a:srgbClr val="06708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  <a:cs typeface="Times New Roman" panose="02020603050405020304" pitchFamily="18" charset="0"/>
              </a:rPr>
              <a:t>В настоящий момент на проект постановления Правительства РФ о внесении изменений поступило положительное заключение Минэкономразвития России заключения об оценке регулирующего воздействия и положительное заключение Минюста России по результатам правовой и антикоррупционной </a:t>
            </a: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экспертизы.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Проект внесен в Правительство РФ.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cs typeface="Times New Roman" panose="02020603050405020304" pitchFamily="18" charset="0"/>
              </a:rPr>
              <a:t>Принятие постановление планируется в ноябре 2023 года.</a:t>
            </a:r>
            <a:endParaRPr lang="ru-RU" sz="1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E90A44F-B90E-352F-A926-D6D143C084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6" t="5189" r="29333" b="7257"/>
          <a:stretch/>
        </p:blipFill>
        <p:spPr>
          <a:xfrm>
            <a:off x="1907704" y="1881882"/>
            <a:ext cx="864096" cy="84728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A525DA9-524C-90DB-AF2B-DBFD098221DA}"/>
              </a:ext>
            </a:extLst>
          </p:cNvPr>
          <p:cNvSpPr/>
          <p:nvPr/>
        </p:nvSpPr>
        <p:spPr>
          <a:xfrm>
            <a:off x="389062" y="2787774"/>
            <a:ext cx="8754938" cy="88433"/>
          </a:xfrm>
          <a:prstGeom prst="rect">
            <a:avLst/>
          </a:prstGeom>
          <a:solidFill>
            <a:srgbClr val="067082"/>
          </a:solidFill>
          <a:ln w="12700" cap="flat">
            <a:solidFill>
              <a:srgbClr val="06708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Google Shape;117;p17">
            <a:extLst>
              <a:ext uri="{FF2B5EF4-FFF2-40B4-BE49-F238E27FC236}">
                <a16:creationId xmlns:a16="http://schemas.microsoft.com/office/drawing/2014/main" xmlns="" id="{5EFA95DA-CA0A-2839-7CA8-E831CF8D3C22}"/>
              </a:ext>
            </a:extLst>
          </p:cNvPr>
          <p:cNvSpPr txBox="1">
            <a:spLocks/>
          </p:cNvSpPr>
          <p:nvPr/>
        </p:nvSpPr>
        <p:spPr>
          <a:xfrm>
            <a:off x="597925" y="3149383"/>
            <a:ext cx="8185472" cy="1088565"/>
          </a:xfrm>
          <a:prstGeom prst="rect">
            <a:avLst/>
          </a:prstGeom>
          <a:ln>
            <a:solidFill>
              <a:srgbClr val="D7AE6B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Font typeface="Arial" pitchFamily="34" charset="0"/>
              <a:buNone/>
            </a:pPr>
            <a:r>
              <a:rPr lang="ru-RU" sz="1200" b="1" dirty="0" smtClean="0"/>
              <a:t>Проект предусматривает: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Font typeface="Arial" pitchFamily="34" charset="0"/>
              <a:buNone/>
            </a:pPr>
            <a:r>
              <a:rPr lang="ru-RU" sz="1200" dirty="0" smtClean="0"/>
              <a:t>- наделение территориальных органов ФАС России правом участвовать в проверках, проводимых Центральны аппаратом ФАС России;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Font typeface="Arial" pitchFamily="34" charset="0"/>
              <a:buNone/>
            </a:pPr>
            <a:r>
              <a:rPr lang="ru-RU" sz="1200" dirty="0" smtClean="0"/>
              <a:t>- наделение территориальных органов ФАС России  полномочиями на самостоятельное проведение внеплановых проверок;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501E98"/>
              </a:buClr>
              <a:buSzPts val="1600"/>
              <a:buFont typeface="Arial" pitchFamily="34" charset="0"/>
              <a:buNone/>
            </a:pPr>
            <a:r>
              <a:rPr lang="ru-RU" sz="1200" dirty="0" smtClean="0"/>
              <a:t>- сокращения отдельных сроков проведения контрольных мероприятия.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389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-1748730"/>
            <a:ext cx="209550" cy="858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123478"/>
            <a:ext cx="873249" cy="4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Прямоугольник 45"/>
          <p:cNvSpPr/>
          <p:nvPr/>
        </p:nvSpPr>
        <p:spPr>
          <a:xfrm>
            <a:off x="539552" y="79972"/>
            <a:ext cx="75608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501E98"/>
              </a:buClr>
              <a:buSzPts val="3000"/>
            </a:pPr>
            <a:r>
              <a:rPr lang="ru-RU" sz="1400" b="1" dirty="0">
                <a:solidFill>
                  <a:srgbClr val="067082"/>
                </a:solidFill>
                <a:latin typeface="Myriad Pro"/>
              </a:rPr>
              <a:t>Типовые нарушения, выявляемые при проведении контрольно-надзорных мероприятий в сферах государственного регулирования тарифов</a:t>
            </a:r>
            <a:endParaRPr lang="ru-RU" sz="1400" b="1" dirty="0">
              <a:solidFill>
                <a:srgbClr val="067082"/>
              </a:solidFill>
              <a:latin typeface="Myriad Pro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39552" y="771550"/>
            <a:ext cx="8362080" cy="526500"/>
            <a:chOff x="0" y="152998"/>
            <a:chExt cx="8362080" cy="526500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52998"/>
              <a:ext cx="8362080" cy="5265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25702" y="178700"/>
              <a:ext cx="8310676" cy="475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>
                  <a:latin typeface="Myriad Pro"/>
                </a:rPr>
                <a:t>Недостаточное экономическое обоснование принятых расходов при установлении тарифов на регулируемые услуги (недостаточный анализ сотрудниками тарифного органа тарифной заявки регулируемой организации или неполное отражение проведенного анализа в экспертном заключении по делу об установлении тарифов)</a:t>
              </a:r>
              <a:endParaRPr lang="ru-RU" sz="1000" kern="1200" dirty="0">
                <a:latin typeface="Myriad Pro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39552" y="1326850"/>
            <a:ext cx="8362080" cy="526500"/>
            <a:chOff x="0" y="708298"/>
            <a:chExt cx="8362080" cy="526500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0" y="708298"/>
              <a:ext cx="8362080" cy="5265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кругленный прямоугольник 6"/>
            <p:cNvSpPr/>
            <p:nvPr/>
          </p:nvSpPr>
          <p:spPr>
            <a:xfrm>
              <a:off x="25702" y="734000"/>
              <a:ext cx="8310676" cy="475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>
                  <a:latin typeface="Myriad Pro"/>
                </a:rPr>
                <a:t>Отсутствие учета положений о раздельном учете расходов и доходов по видам деятельности при установлении тарифов на регулируемые услуги</a:t>
              </a:r>
              <a:endParaRPr lang="ru-RU" sz="1000" kern="1200" dirty="0">
                <a:latin typeface="Myriad Pro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39552" y="1882150"/>
            <a:ext cx="8362080" cy="526500"/>
            <a:chOff x="0" y="1263598"/>
            <a:chExt cx="8362080" cy="526500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0" y="1263598"/>
              <a:ext cx="8362080" cy="5265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8"/>
            <p:cNvSpPr/>
            <p:nvPr/>
          </p:nvSpPr>
          <p:spPr>
            <a:xfrm>
              <a:off x="25702" y="1289300"/>
              <a:ext cx="8310676" cy="475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>
                  <a:latin typeface="Myriad Pro"/>
                </a:rPr>
                <a:t>Отсутствие анализа принимаемых в договорах цен на предмет их экономической обоснованности</a:t>
              </a:r>
              <a:endParaRPr lang="ru-RU" sz="1000" kern="1200" dirty="0">
                <a:latin typeface="Myriad Pro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39552" y="2437450"/>
            <a:ext cx="8362080" cy="526500"/>
            <a:chOff x="0" y="1818898"/>
            <a:chExt cx="8362080" cy="526500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1818898"/>
              <a:ext cx="8362080" cy="5265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10"/>
            <p:cNvSpPr/>
            <p:nvPr/>
          </p:nvSpPr>
          <p:spPr>
            <a:xfrm>
              <a:off x="25702" y="1844600"/>
              <a:ext cx="8310676" cy="475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>
                  <a:latin typeface="Myriad Pro"/>
                </a:rPr>
                <a:t>Некорректное проведение корректировок НВВ организаций</a:t>
              </a:r>
              <a:endParaRPr lang="ru-RU" sz="1000" kern="1200" dirty="0">
                <a:latin typeface="Myriad Pro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39552" y="2992750"/>
            <a:ext cx="8362080" cy="526500"/>
            <a:chOff x="0" y="2374198"/>
            <a:chExt cx="8362080" cy="526500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0" y="2374198"/>
              <a:ext cx="8362080" cy="5265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12"/>
            <p:cNvSpPr/>
            <p:nvPr/>
          </p:nvSpPr>
          <p:spPr>
            <a:xfrm>
              <a:off x="25702" y="2399900"/>
              <a:ext cx="8310676" cy="475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>
                  <a:latin typeface="Myriad Pro"/>
                </a:rPr>
                <a:t>Несоответствие принятой НВВ и тарифов на услуги по передаче электрической энергии</a:t>
              </a:r>
              <a:endParaRPr lang="ru-RU" sz="1000" kern="1200" dirty="0">
                <a:latin typeface="Myriad Pro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39552" y="3548050"/>
            <a:ext cx="8362080" cy="526500"/>
            <a:chOff x="0" y="2929498"/>
            <a:chExt cx="8362080" cy="526500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0" y="2929498"/>
              <a:ext cx="8362080" cy="5265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14"/>
            <p:cNvSpPr/>
            <p:nvPr/>
          </p:nvSpPr>
          <p:spPr>
            <a:xfrm>
              <a:off x="25702" y="2955200"/>
              <a:ext cx="8310676" cy="475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>
                  <a:latin typeface="Myriad Pro"/>
                </a:rPr>
                <a:t>Неправомерный учет расходов, не оказывающих влияние на качество оказываемых услуг по передаче электрической энергии</a:t>
              </a:r>
              <a:endParaRPr lang="ru-RU" sz="1000" kern="1200" dirty="0">
                <a:latin typeface="Myriad Pro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39552" y="4103350"/>
            <a:ext cx="8362080" cy="526500"/>
            <a:chOff x="0" y="3484798"/>
            <a:chExt cx="8362080" cy="526500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0" y="3484798"/>
              <a:ext cx="8362080" cy="5265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16"/>
            <p:cNvSpPr/>
            <p:nvPr/>
          </p:nvSpPr>
          <p:spPr>
            <a:xfrm>
              <a:off x="25702" y="3510500"/>
              <a:ext cx="8310676" cy="475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>
                  <a:latin typeface="Myriad Pro"/>
                </a:rPr>
                <a:t>Некорректное применение (неприменение)</a:t>
              </a:r>
              <a:r>
                <a:rPr lang="en-US" sz="1000" kern="1200" dirty="0" smtClean="0">
                  <a:latin typeface="Myriad Pro"/>
                </a:rPr>
                <a:t> </a:t>
              </a:r>
              <a:r>
                <a:rPr lang="ru-RU" sz="1000" kern="1200" dirty="0" smtClean="0">
                  <a:latin typeface="Myriad Pro"/>
                </a:rPr>
                <a:t>метода регулирования</a:t>
              </a:r>
              <a:endParaRPr lang="ru-RU" sz="1000" kern="1200" dirty="0">
                <a:latin typeface="Myriad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1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12384</TotalTime>
  <Words>1366</Words>
  <Application>Microsoft Office PowerPoint</Application>
  <PresentationFormat>Экран (16:9)</PresentationFormat>
  <Paragraphs>220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Montserrat</vt:lpstr>
      <vt:lpstr>Myriad Pro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Aleksandr Nosov</dc:creator>
  <cp:lastModifiedBy>Иван Павлович Волов</cp:lastModifiedBy>
  <cp:revision>192</cp:revision>
  <cp:lastPrinted>2023-10-31T11:54:45Z</cp:lastPrinted>
  <dcterms:created xsi:type="dcterms:W3CDTF">2021-09-13T08:59:09Z</dcterms:created>
  <dcterms:modified xsi:type="dcterms:W3CDTF">2023-11-01T06:00:42Z</dcterms:modified>
</cp:coreProperties>
</file>